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16" r:id="rId3"/>
    <p:sldId id="264" r:id="rId4"/>
    <p:sldId id="257" r:id="rId5"/>
    <p:sldId id="317" r:id="rId6"/>
    <p:sldId id="267" r:id="rId7"/>
    <p:sldId id="263" r:id="rId8"/>
    <p:sldId id="270" r:id="rId9"/>
  </p:sldIdLst>
  <p:sldSz cx="9144000" cy="6858000" type="screen4x3"/>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696" autoAdjust="0"/>
  </p:normalViewPr>
  <p:slideViewPr>
    <p:cSldViewPr>
      <p:cViewPr>
        <p:scale>
          <a:sx n="90" d="100"/>
          <a:sy n="90" d="100"/>
        </p:scale>
        <p:origin x="-774" y="12"/>
      </p:cViewPr>
      <p:guideLst>
        <p:guide orient="horz" pos="2160"/>
        <p:guide pos="290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noProof="1"/>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noProof="1"/>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9A83AC2-9700-4239-B57F-89E290B4875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noProof="1"/>
            </a:lvl1pPr>
          </a:lstStyle>
          <a:p>
            <a:pPr>
              <a:defRPr/>
            </a:pPr>
            <a:endParaRPr lang="zh-CN" altLang="en-US"/>
          </a:p>
        </p:txBody>
      </p:sp>
      <p:sp>
        <p:nvSpPr>
          <p:cNvPr id="21508" name="幻灯片图像占位符 3"/>
          <p:cNvSpPr>
            <a:spLocks noGrp="1" noRot="1" noChangeAspect="1" noChangeArrowheads="1"/>
          </p:cNvSpPr>
          <p:nvPr>
            <p:ph type="sldImg" idx="4294967295"/>
          </p:nvPr>
        </p:nvSpPr>
        <p:spPr bwMode="auto">
          <a:xfrm>
            <a:off x="1371600" y="1143000"/>
            <a:ext cx="4114800" cy="3086100"/>
          </a:xfrm>
          <a:prstGeom prst="rect">
            <a:avLst/>
          </a:prstGeom>
          <a:noFill/>
          <a:ln w="12700">
            <a:solidFill>
              <a:srgbClr val="000000"/>
            </a:solidFill>
            <a:round/>
            <a:headEnd/>
            <a:tailEnd/>
          </a:ln>
        </p:spPr>
      </p:sp>
      <p:sp>
        <p:nvSpPr>
          <p:cNvPr id="3077" name="备注占位符 4"/>
          <p:cNvSpPr>
            <a:spLocks noGrp="1" noChangeArrowheads="1"/>
          </p:cNvSpPr>
          <p:nvPr>
            <p:ph type="body" sz="quarter" idx="4294967295"/>
          </p:nvPr>
        </p:nvSpPr>
        <p:spPr bwMode="auto">
          <a:xfrm>
            <a:off x="685800" y="4400550"/>
            <a:ext cx="5486400" cy="3600450"/>
          </a:xfrm>
          <a:prstGeom prst="rect">
            <a:avLst/>
          </a:prstGeom>
          <a:noFill/>
          <a:ln w="9525">
            <a:noFill/>
            <a:miter lim="800000"/>
          </a:ln>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noProof="1"/>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48BB270-4DF9-4E51-9FA7-837CADE1424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ChangeArrowheads="1" noTextEdit="1"/>
          </p:cNvSpPr>
          <p:nvPr>
            <p:ph type="sldImg" idx="4294967295"/>
          </p:nvPr>
        </p:nvSpPr>
        <p:spPr>
          <a:ln>
            <a:miter lim="800000"/>
          </a:ln>
        </p:spPr>
      </p:sp>
      <p:sp>
        <p:nvSpPr>
          <p:cNvPr id="22531" name="文本占位符 2"/>
          <p:cNvSpPr>
            <a:spLocks noGrp="1" noChangeArrowheads="1"/>
          </p:cNvSpPr>
          <p:nvPr>
            <p:ph type="body" idx="4294967295"/>
          </p:nvPr>
        </p:nvSpPr>
        <p:spPr/>
        <p:txBody>
          <a:bodyPr>
            <a:prstTxWarp prst="textNoShape">
              <a:avLst/>
            </a:prstTxWarp>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FA2471-D83F-493A-BD13-E27B1FD48453}"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A682950-6BFC-4A12-BC54-2F9EAC3F54DC}"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988DECC-1DC3-46C8-9030-E6BAE2A0EF3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E97883C-EF6C-4B83-9C15-2C4D78454B0D}"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1C7634B-6A05-46D8-89C7-C3AF47DC47E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B978306-3A50-475E-8D4E-F5C5F72B857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DD0913A-0E86-4817-85DC-93B4747ADF6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68C3D1A-4CE0-4780-A5AE-9EE193A1E64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A218371-42E0-40C2-96DE-BDBCB488F77B}"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D0682E-A6DB-4A67-9C6B-DF6466D78E0F}"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6658989-FC4E-4D5D-9318-B0AE796BE2D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54136D4E-51F7-433F-9EA9-8EE2C669120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7"/>
          <p:cNvSpPr txBox="1">
            <a:spLocks noChangeArrowheads="1"/>
          </p:cNvSpPr>
          <p:nvPr/>
        </p:nvSpPr>
        <p:spPr bwMode="auto">
          <a:xfrm>
            <a:off x="1691680" y="2060848"/>
            <a:ext cx="5184551" cy="2308324"/>
          </a:xfrm>
          <a:prstGeom prst="rect">
            <a:avLst/>
          </a:prstGeom>
          <a:noFill/>
          <a:ln w="9525">
            <a:noFill/>
            <a:miter lim="800000"/>
            <a:headEnd/>
            <a:tailEnd/>
          </a:ln>
        </p:spPr>
        <p:txBody>
          <a:bodyPr wrap="square">
            <a:spAutoFit/>
          </a:bodyPr>
          <a:lstStyle/>
          <a:p>
            <a:pPr>
              <a:defRPr/>
            </a:pPr>
            <a:r>
              <a:rPr lang="en-US" altLang="zh-CN" sz="3600" dirty="0" smtClean="0">
                <a:solidFill>
                  <a:srgbClr val="00B050"/>
                </a:solidFill>
                <a:latin typeface="Arial" pitchFamily="34" charset="0"/>
                <a:ea typeface="黑体" pitchFamily="49" charset="-122"/>
                <a:cs typeface="Arial" pitchFamily="34" charset="0"/>
              </a:rPr>
              <a:t>MateCam_x3</a:t>
            </a:r>
          </a:p>
          <a:p>
            <a:pPr>
              <a:defRPr/>
            </a:pPr>
            <a:r>
              <a:rPr lang="en-US" altLang="zh-CN" sz="3600" dirty="0" smtClean="0">
                <a:latin typeface="Arial" pitchFamily="34" charset="0"/>
                <a:ea typeface="黑体" pitchFamily="49" charset="-122"/>
                <a:cs typeface="Arial" pitchFamily="34" charset="0"/>
              </a:rPr>
              <a:t>WIFI Live streaming Cam video recorder</a:t>
            </a:r>
          </a:p>
          <a:p>
            <a:pPr>
              <a:defRPr/>
            </a:pPr>
            <a:r>
              <a:rPr lang="en-US" altLang="zh-CN" sz="3600" dirty="0" smtClean="0">
                <a:latin typeface="Arial" pitchFamily="34" charset="0"/>
                <a:ea typeface="黑体" pitchFamily="49" charset="-122"/>
                <a:cs typeface="Arial" pitchFamily="34" charset="0"/>
              </a:rPr>
              <a:t>instructions Manual</a:t>
            </a:r>
            <a:endParaRPr lang="zh-CN" altLang="en-US" sz="3600" dirty="0">
              <a:latin typeface="Arial" pitchFamily="34" charset="0"/>
              <a:ea typeface="黑体" pitchFamily="49" charset="-122"/>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012.jpg"/>
          <p:cNvPicPr>
            <a:picLocks noChangeAspect="1"/>
          </p:cNvPicPr>
          <p:nvPr/>
        </p:nvPicPr>
        <p:blipFill>
          <a:blip r:embed="rId2" cstate="print"/>
          <a:stretch>
            <a:fillRect/>
          </a:stretch>
        </p:blipFill>
        <p:spPr>
          <a:xfrm>
            <a:off x="2987824" y="1556792"/>
            <a:ext cx="2736304" cy="46259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descr="C:\Users\Administrator.USER-20160816YF\AppData\Roaming\Tencent\Users\122547160\QQ\WinTemp\RichOle\8U04},60[D`@GULY64V$U.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8194" name="AutoShape 2" descr="C:\Users\Administrator.USER-20160816YF\AppData\Roaming\Tencent\Users\122547160\QQ\WinTemp\RichOle\8U04},60[D`@GULY64V$U.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8195" name="AutoShape 3" descr="C:\Users\Administrator.USER-20160816YF\AppData\Roaming\Tencent\Users\122547160\QQ\WinTemp\RichOle\8U04},60[D`@GULY64V$U.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8196" name="AutoShape 4" descr="C:\Users\Administrator.USER-20160816YF\AppData\Roaming\Tencent\Users\122547160\QQ\WinTemp\RichOle\8U04},60[D`@GULY64V$U.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8" name="图片 7" descr="X3SPEC.png"/>
          <p:cNvPicPr>
            <a:picLocks noChangeAspect="1"/>
          </p:cNvPicPr>
          <p:nvPr/>
        </p:nvPicPr>
        <p:blipFill>
          <a:blip r:embed="rId2" cstate="print"/>
          <a:stretch>
            <a:fillRect/>
          </a:stretch>
        </p:blipFill>
        <p:spPr>
          <a:xfrm>
            <a:off x="1009650" y="433387"/>
            <a:ext cx="7124700" cy="59912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组合 14"/>
          <p:cNvGrpSpPr>
            <a:grpSpLocks/>
          </p:cNvGrpSpPr>
          <p:nvPr/>
        </p:nvGrpSpPr>
        <p:grpSpPr bwMode="auto">
          <a:xfrm>
            <a:off x="323850" y="1995488"/>
            <a:ext cx="8372475" cy="5170646"/>
            <a:chOff x="323528" y="2420878"/>
            <a:chExt cx="8372475" cy="5170656"/>
          </a:xfrm>
        </p:grpSpPr>
        <p:sp>
          <p:nvSpPr>
            <p:cNvPr id="5129" name="TextBox 9"/>
            <p:cNvSpPr txBox="1">
              <a:spLocks noChangeArrowheads="1"/>
            </p:cNvSpPr>
            <p:nvPr/>
          </p:nvSpPr>
          <p:spPr bwMode="auto">
            <a:xfrm>
              <a:off x="323528" y="2420878"/>
              <a:ext cx="8372475" cy="5170656"/>
            </a:xfrm>
            <a:prstGeom prst="rect">
              <a:avLst/>
            </a:prstGeom>
            <a:noFill/>
            <a:ln w="9525">
              <a:noFill/>
              <a:miter lim="800000"/>
              <a:headEnd/>
              <a:tailEnd/>
            </a:ln>
          </p:spPr>
          <p:txBody>
            <a:bodyPr>
              <a:spAutoFit/>
            </a:bodyPr>
            <a:lstStyle/>
            <a:p>
              <a:endParaRPr lang="en-US" altLang="zh-CN" sz="2800" b="1" dirty="0"/>
            </a:p>
            <a:p>
              <a:r>
                <a:rPr lang="en-US" altLang="zh-CN" sz="2800" b="1" dirty="0" smtClean="0"/>
                <a:t>Preparation before use:</a:t>
              </a:r>
            </a:p>
            <a:p>
              <a:pPr marL="342900" indent="-342900">
                <a:buAutoNum type="arabicPeriod"/>
              </a:pPr>
              <a:r>
                <a:rPr lang="en-US" altLang="zh-CN" sz="1600" dirty="0" smtClean="0"/>
                <a:t>Insert a </a:t>
              </a:r>
              <a:r>
                <a:rPr lang="en-US" altLang="zh-CN" sz="1600" dirty="0" err="1" smtClean="0"/>
                <a:t>microsd</a:t>
              </a:r>
              <a:r>
                <a:rPr lang="en-US" altLang="zh-CN" sz="1600" dirty="0" smtClean="0"/>
                <a:t> card with a maximum capacity of 512GB. You are advised to use a memory card of class10 or later.</a:t>
              </a:r>
            </a:p>
            <a:p>
              <a:pPr marL="342900" indent="-342900">
                <a:buAutoNum type="arabicPeriod"/>
              </a:pPr>
              <a:r>
                <a:rPr lang="en-US" altLang="zh-CN" sz="1600" dirty="0" smtClean="0"/>
                <a:t> Connect to the 5V1A power supply and fully charge it in about 2 hours. The red light is on when charging. The red light goes off after it is filled.</a:t>
              </a:r>
            </a:p>
            <a:p>
              <a:r>
                <a:rPr lang="en-US" altLang="zh-CN" sz="1600" dirty="0" smtClean="0"/>
                <a:t>3.     Download the APP and scan the QR code to download and install the APP</a:t>
              </a:r>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dirty="0"/>
            </a:p>
          </p:txBody>
        </p:sp>
        <p:grpSp>
          <p:nvGrpSpPr>
            <p:cNvPr id="5130" name="组合 6"/>
            <p:cNvGrpSpPr>
              <a:grpSpLocks/>
            </p:cNvGrpSpPr>
            <p:nvPr/>
          </p:nvGrpSpPr>
          <p:grpSpPr bwMode="auto">
            <a:xfrm>
              <a:off x="3491558" y="5798618"/>
              <a:ext cx="2087911" cy="657361"/>
              <a:chOff x="1795605" y="6809600"/>
              <a:chExt cx="2088168" cy="657766"/>
            </a:xfrm>
          </p:grpSpPr>
          <p:sp>
            <p:nvSpPr>
              <p:cNvPr id="5132" name="TextBox 3"/>
              <p:cNvSpPr txBox="1">
                <a:spLocks noChangeArrowheads="1"/>
              </p:cNvSpPr>
              <p:nvPr/>
            </p:nvSpPr>
            <p:spPr bwMode="auto">
              <a:xfrm>
                <a:off x="1795605" y="7097806"/>
                <a:ext cx="1823159" cy="369560"/>
              </a:xfrm>
              <a:prstGeom prst="rect">
                <a:avLst/>
              </a:prstGeom>
              <a:noFill/>
              <a:ln w="9525">
                <a:noFill/>
                <a:miter lim="800000"/>
                <a:headEnd/>
                <a:tailEnd/>
              </a:ln>
            </p:spPr>
            <p:txBody>
              <a:bodyPr wrap="none">
                <a:spAutoFit/>
              </a:bodyPr>
              <a:lstStyle/>
              <a:p>
                <a:r>
                  <a:rPr lang="en-US" altLang="zh-CN" b="1" dirty="0">
                    <a:latin typeface="黑体" pitchFamily="49" charset="-122"/>
                    <a:ea typeface="黑体" pitchFamily="49" charset="-122"/>
                  </a:rPr>
                  <a:t>Android </a:t>
                </a:r>
                <a:r>
                  <a:rPr lang="en-US" altLang="zh-CN" b="1" dirty="0" smtClean="0">
                    <a:latin typeface="黑体" pitchFamily="49" charset="-122"/>
                    <a:ea typeface="黑体" pitchFamily="49" charset="-122"/>
                  </a:rPr>
                  <a:t>&amp; </a:t>
                </a:r>
                <a:r>
                  <a:rPr lang="en-US" altLang="zh-CN" b="1" dirty="0" err="1" smtClean="0">
                    <a:latin typeface="黑体" pitchFamily="49" charset="-122"/>
                    <a:ea typeface="黑体" pitchFamily="49" charset="-122"/>
                  </a:rPr>
                  <a:t>ios</a:t>
                </a:r>
                <a:r>
                  <a:rPr lang="en-US" altLang="zh-CN" b="1" dirty="0" smtClean="0">
                    <a:latin typeface="黑体" pitchFamily="49" charset="-122"/>
                    <a:ea typeface="黑体" pitchFamily="49" charset="-122"/>
                  </a:rPr>
                  <a:t> </a:t>
                </a:r>
                <a:endParaRPr lang="zh-CN" altLang="en-US" b="1" dirty="0">
                  <a:latin typeface="黑体" pitchFamily="49" charset="-122"/>
                  <a:ea typeface="黑体" pitchFamily="49" charset="-122"/>
                </a:endParaRPr>
              </a:p>
            </p:txBody>
          </p:sp>
          <p:sp>
            <p:nvSpPr>
              <p:cNvPr id="5133" name="TextBox 8"/>
              <p:cNvSpPr txBox="1">
                <a:spLocks noChangeArrowheads="1"/>
              </p:cNvSpPr>
              <p:nvPr/>
            </p:nvSpPr>
            <p:spPr bwMode="auto">
              <a:xfrm>
                <a:off x="2587791" y="6809600"/>
                <a:ext cx="1295982" cy="369561"/>
              </a:xfrm>
              <a:prstGeom prst="rect">
                <a:avLst/>
              </a:prstGeom>
              <a:noFill/>
              <a:ln w="9525">
                <a:noFill/>
                <a:miter lim="800000"/>
                <a:headEnd/>
                <a:tailEnd/>
              </a:ln>
            </p:spPr>
            <p:txBody>
              <a:bodyPr wrap="square">
                <a:spAutoFit/>
              </a:bodyPr>
              <a:lstStyle/>
              <a:p>
                <a:endParaRPr lang="zh-CN" altLang="en-US" b="1" dirty="0">
                  <a:latin typeface="黑体" pitchFamily="49" charset="-122"/>
                  <a:ea typeface="黑体" pitchFamily="49" charset="-122"/>
                </a:endParaRPr>
              </a:p>
            </p:txBody>
          </p:sp>
        </p:grpSp>
        <p:sp>
          <p:nvSpPr>
            <p:cNvPr id="5131" name="矩形 7"/>
            <p:cNvSpPr>
              <a:spLocks noChangeArrowheads="1"/>
            </p:cNvSpPr>
            <p:nvPr/>
          </p:nvSpPr>
          <p:spPr bwMode="auto">
            <a:xfrm>
              <a:off x="755576" y="5870725"/>
              <a:ext cx="1255280" cy="369333"/>
            </a:xfrm>
            <a:prstGeom prst="rect">
              <a:avLst/>
            </a:prstGeom>
            <a:noFill/>
            <a:ln w="9525">
              <a:noFill/>
              <a:miter lim="800000"/>
              <a:headEnd/>
              <a:tailEnd/>
            </a:ln>
          </p:spPr>
          <p:txBody>
            <a:bodyPr wrap="none">
              <a:spAutoFit/>
            </a:bodyPr>
            <a:lstStyle/>
            <a:p>
              <a:pPr latinLnBrk="1"/>
              <a:r>
                <a:rPr lang="en-US" altLang="zh-CN" b="1" dirty="0" err="1" smtClean="0"/>
                <a:t>MTcam</a:t>
              </a:r>
              <a:r>
                <a:rPr lang="en-US" altLang="zh-CN" b="1" dirty="0" smtClean="0"/>
                <a:t> pro</a:t>
              </a:r>
              <a:endParaRPr lang="en-US" altLang="zh-CN" b="1" dirty="0"/>
            </a:p>
          </p:txBody>
        </p:sp>
      </p:grpSp>
      <p:grpSp>
        <p:nvGrpSpPr>
          <p:cNvPr id="5123" name="组合 4"/>
          <p:cNvGrpSpPr>
            <a:grpSpLocks/>
          </p:cNvGrpSpPr>
          <p:nvPr/>
        </p:nvGrpSpPr>
        <p:grpSpPr bwMode="auto">
          <a:xfrm>
            <a:off x="385763" y="401638"/>
            <a:ext cx="5503876" cy="1221505"/>
            <a:chOff x="607" y="1773"/>
            <a:chExt cx="8668" cy="1922"/>
          </a:xfrm>
        </p:grpSpPr>
        <p:sp>
          <p:nvSpPr>
            <p:cNvPr id="3" name="矩形 2"/>
            <p:cNvSpPr/>
            <p:nvPr/>
          </p:nvSpPr>
          <p:spPr>
            <a:xfrm>
              <a:off x="5962" y="1773"/>
              <a:ext cx="330" cy="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127" name="TextBox 1041"/>
            <p:cNvSpPr txBox="1">
              <a:spLocks noChangeArrowheads="1"/>
            </p:cNvSpPr>
            <p:nvPr/>
          </p:nvSpPr>
          <p:spPr bwMode="auto">
            <a:xfrm>
              <a:off x="607" y="2678"/>
              <a:ext cx="8668" cy="1017"/>
            </a:xfrm>
            <a:prstGeom prst="rect">
              <a:avLst/>
            </a:prstGeom>
            <a:noFill/>
            <a:ln w="9525">
              <a:noFill/>
              <a:miter lim="800000"/>
              <a:headEnd/>
              <a:tailEnd/>
            </a:ln>
          </p:spPr>
          <p:txBody>
            <a:bodyPr wrap="none">
              <a:spAutoFit/>
            </a:bodyPr>
            <a:lstStyle/>
            <a:p>
              <a:r>
                <a:rPr lang="en-US" altLang="zh-CN" dirty="0"/>
                <a:t>1. </a:t>
              </a:r>
              <a:r>
                <a:rPr lang="en-US" altLang="zh-CN" dirty="0" smtClean="0"/>
                <a:t>Host                                               2</a:t>
              </a:r>
              <a:r>
                <a:rPr lang="en-US" altLang="zh-CN" dirty="0"/>
                <a:t>. </a:t>
              </a:r>
              <a:r>
                <a:rPr lang="en-US" altLang="zh-CN" dirty="0" smtClean="0"/>
                <a:t> 10cm lens module</a:t>
              </a:r>
              <a:endParaRPr lang="en-US" altLang="zh-CN" dirty="0"/>
            </a:p>
            <a:p>
              <a:r>
                <a:rPr lang="en-US" altLang="zh-CN" dirty="0"/>
                <a:t>3. </a:t>
              </a:r>
              <a:r>
                <a:rPr lang="en-US" altLang="zh-CN" dirty="0" smtClean="0"/>
                <a:t>specification                                 4</a:t>
              </a:r>
              <a:r>
                <a:rPr lang="en-US" altLang="zh-CN" dirty="0"/>
                <a:t>. </a:t>
              </a:r>
              <a:r>
                <a:rPr lang="en-US" altLang="zh-CN" dirty="0" smtClean="0"/>
                <a:t> USB charging cable  </a:t>
              </a:r>
              <a:endParaRPr lang="en-US" altLang="zh-CN" dirty="0"/>
            </a:p>
          </p:txBody>
        </p:sp>
        <p:sp>
          <p:nvSpPr>
            <p:cNvPr id="5128" name="文本框 3"/>
            <p:cNvSpPr txBox="1">
              <a:spLocks noChangeArrowheads="1"/>
            </p:cNvSpPr>
            <p:nvPr/>
          </p:nvSpPr>
          <p:spPr bwMode="auto">
            <a:xfrm>
              <a:off x="692" y="2098"/>
              <a:ext cx="6744" cy="726"/>
            </a:xfrm>
            <a:prstGeom prst="rect">
              <a:avLst/>
            </a:prstGeom>
            <a:noFill/>
            <a:ln w="9525">
              <a:noFill/>
              <a:miter lim="800000"/>
              <a:headEnd/>
              <a:tailEnd/>
            </a:ln>
          </p:spPr>
          <p:txBody>
            <a:bodyPr wrap="none">
              <a:spAutoFit/>
            </a:bodyPr>
            <a:lstStyle/>
            <a:p>
              <a:r>
                <a:rPr lang="en-US" altLang="zh-CN" sz="2400" b="1" dirty="0" smtClean="0">
                  <a:latin typeface="Arial" pitchFamily="34" charset="0"/>
                  <a:cs typeface="Arial" pitchFamily="34" charset="0"/>
                </a:rPr>
                <a:t>Out of the box is introduced</a:t>
              </a:r>
              <a:endParaRPr lang="zh-CN" altLang="en-US" sz="2400" b="1" dirty="0">
                <a:latin typeface="Arial" pitchFamily="34" charset="0"/>
                <a:cs typeface="Arial" pitchFamily="34" charset="0"/>
              </a:endParaRPr>
            </a:p>
          </p:txBody>
        </p:sp>
      </p:grpSp>
      <p:pic>
        <p:nvPicPr>
          <p:cNvPr id="18433" name="Picture 1" descr="C:\Users\Administrator.USER-20160816YF\AppData\Roaming\Tencent\Users\122547160\QQ\WinTemp\RichOle\{FHKFSX_[$[~E)VBVSC@GR4.png"/>
          <p:cNvPicPr>
            <a:picLocks noChangeAspect="1" noChangeArrowheads="1"/>
          </p:cNvPicPr>
          <p:nvPr/>
        </p:nvPicPr>
        <p:blipFill>
          <a:blip r:embed="rId2" cstate="print"/>
          <a:srcRect/>
          <a:stretch>
            <a:fillRect/>
          </a:stretch>
        </p:blipFill>
        <p:spPr bwMode="auto">
          <a:xfrm>
            <a:off x="755576" y="4293096"/>
            <a:ext cx="1215135" cy="1080120"/>
          </a:xfrm>
          <a:prstGeom prst="rect">
            <a:avLst/>
          </a:prstGeom>
          <a:noFill/>
        </p:spPr>
      </p:pic>
      <p:pic>
        <p:nvPicPr>
          <p:cNvPr id="18435" name="Picture 3" descr="C:\Users\Administrator.USER-20160816YF\AppData\Roaming\Tencent\Users\122547160\QQ\WinTemp\RichOle\%{U%E4B1Z``[14M8MVZ$ZM0.png"/>
          <p:cNvPicPr>
            <a:picLocks noChangeAspect="1" noChangeArrowheads="1"/>
          </p:cNvPicPr>
          <p:nvPr/>
        </p:nvPicPr>
        <p:blipFill>
          <a:blip r:embed="rId3" cstate="print"/>
          <a:srcRect/>
          <a:stretch>
            <a:fillRect/>
          </a:stretch>
        </p:blipFill>
        <p:spPr bwMode="auto">
          <a:xfrm>
            <a:off x="3563888" y="4293096"/>
            <a:ext cx="1440160" cy="14007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9"/>
          <p:cNvSpPr txBox="1">
            <a:spLocks noChangeArrowheads="1"/>
          </p:cNvSpPr>
          <p:nvPr/>
        </p:nvSpPr>
        <p:spPr bwMode="auto">
          <a:xfrm>
            <a:off x="323850" y="549274"/>
            <a:ext cx="8424614" cy="2677656"/>
          </a:xfrm>
          <a:prstGeom prst="rect">
            <a:avLst/>
          </a:prstGeom>
          <a:noFill/>
          <a:ln w="9525">
            <a:noFill/>
            <a:miter lim="800000"/>
            <a:headEnd/>
            <a:tailEnd/>
          </a:ln>
        </p:spPr>
        <p:txBody>
          <a:bodyPr wrap="square">
            <a:spAutoFit/>
          </a:bodyPr>
          <a:lstStyle/>
          <a:p>
            <a:r>
              <a:rPr lang="en-US" altLang="zh-CN" sz="2400" b="1" dirty="0" smtClean="0">
                <a:solidFill>
                  <a:srgbClr val="0D0D0D"/>
                </a:solidFill>
              </a:rPr>
              <a:t>Basic operation of product:</a:t>
            </a:r>
          </a:p>
          <a:p>
            <a:pPr marL="342900" indent="-342900">
              <a:buAutoNum type="arabicPeriod"/>
            </a:pPr>
            <a:r>
              <a:rPr lang="en-US" altLang="zh-CN" b="1" dirty="0" smtClean="0">
                <a:solidFill>
                  <a:srgbClr val="0D0D0D"/>
                </a:solidFill>
              </a:rPr>
              <a:t>Power ON: turn ON the power switch to the ON position, blue and red light flashing alternately after starting.</a:t>
            </a:r>
          </a:p>
          <a:p>
            <a:pPr marL="342900" indent="-342900">
              <a:buAutoNum type="arabicPeriod"/>
            </a:pPr>
            <a:r>
              <a:rPr lang="en-US" altLang="zh-CN" b="1" dirty="0" smtClean="0">
                <a:solidFill>
                  <a:srgbClr val="0D0D0D"/>
                </a:solidFill>
              </a:rPr>
              <a:t> Shutdown: turn on the power switch to the OFF position, the machine OFF.</a:t>
            </a:r>
          </a:p>
          <a:p>
            <a:pPr marL="342900" indent="-342900">
              <a:buAutoNum type="arabicPeriod"/>
            </a:pPr>
            <a:r>
              <a:rPr lang="en-US" altLang="zh-CN" b="1" dirty="0" smtClean="0">
                <a:solidFill>
                  <a:srgbClr val="0D0D0D"/>
                </a:solidFill>
              </a:rPr>
              <a:t> Restore factory Settings: hold down the Reset button for 10 seconds, the red and blue lights will turn off at the same time, and then turn on again to complete the Reset.</a:t>
            </a:r>
          </a:p>
          <a:p>
            <a:pPr marL="342900" indent="-342900">
              <a:buAutoNum type="arabicPeriod"/>
            </a:pPr>
            <a:r>
              <a:rPr lang="en-US" altLang="zh-CN" b="1" dirty="0" smtClean="0">
                <a:solidFill>
                  <a:srgbClr val="0D0D0D"/>
                </a:solidFill>
              </a:rPr>
              <a:t> Data reading: Take out </a:t>
            </a:r>
            <a:r>
              <a:rPr lang="en-US" altLang="zh-CN" b="1" dirty="0" err="1" smtClean="0">
                <a:solidFill>
                  <a:srgbClr val="0D0D0D"/>
                </a:solidFill>
              </a:rPr>
              <a:t>Mirco</a:t>
            </a:r>
            <a:r>
              <a:rPr lang="en-US" altLang="zh-CN" b="1" dirty="0" smtClean="0">
                <a:solidFill>
                  <a:srgbClr val="0D0D0D"/>
                </a:solidFill>
              </a:rPr>
              <a:t> SD card from </a:t>
            </a:r>
            <a:r>
              <a:rPr lang="en-US" altLang="zh-CN" b="1" dirty="0" err="1" smtClean="0">
                <a:solidFill>
                  <a:srgbClr val="0D0D0D"/>
                </a:solidFill>
              </a:rPr>
              <a:t>Mirco</a:t>
            </a:r>
            <a:r>
              <a:rPr lang="en-US" altLang="zh-CN" b="1" dirty="0" smtClean="0">
                <a:solidFill>
                  <a:srgbClr val="0D0D0D"/>
                </a:solidFill>
              </a:rPr>
              <a:t> SD card slot, or download files through APP.</a:t>
            </a:r>
            <a:endParaRPr lang="zh-CN" altLang="en-US" sz="1600" dirty="0">
              <a:solidFill>
                <a:srgbClr val="0D0D0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67544" y="908720"/>
            <a:ext cx="8424936" cy="1477328"/>
          </a:xfrm>
          <a:prstGeom prst="rect">
            <a:avLst/>
          </a:prstGeom>
        </p:spPr>
        <p:txBody>
          <a:bodyPr wrap="square">
            <a:spAutoFit/>
          </a:bodyPr>
          <a:lstStyle/>
          <a:p>
            <a:pPr marL="342900" indent="-342900">
              <a:buAutoNum type="arabicPeriod"/>
            </a:pPr>
            <a:r>
              <a:rPr lang="en-US" altLang="zh-CN" dirty="0" smtClean="0"/>
              <a:t>Startup: The initialization process takes about 10 seconds. Red and blue lights flash when you turn it on.</a:t>
            </a:r>
          </a:p>
          <a:p>
            <a:pPr marL="342900" indent="-342900">
              <a:buAutoNum type="arabicPeriod"/>
            </a:pPr>
            <a:r>
              <a:rPr lang="en-US" altLang="zh-CN" dirty="0" smtClean="0"/>
              <a:t>Enable the WLAN of the mobile phone, select mTC888-XXXXXX signal, and tap Connect without password.</a:t>
            </a:r>
          </a:p>
          <a:p>
            <a:pPr marL="342900" indent="-342900"/>
            <a:r>
              <a:rPr lang="en-US" altLang="zh-CN" dirty="0" smtClean="0"/>
              <a:t>3.   Open the APP, and an online Cam device is automatically added.</a:t>
            </a:r>
            <a:endParaRPr lang="zh-CN" altLang="en-US" dirty="0"/>
          </a:p>
        </p:txBody>
      </p:sp>
      <p:pic>
        <p:nvPicPr>
          <p:cNvPr id="8" name="图片 7" descr="001.jpg"/>
          <p:cNvPicPr>
            <a:picLocks noChangeAspect="1"/>
          </p:cNvPicPr>
          <p:nvPr/>
        </p:nvPicPr>
        <p:blipFill>
          <a:blip r:embed="rId3" cstate="print"/>
          <a:stretch>
            <a:fillRect/>
          </a:stretch>
        </p:blipFill>
        <p:spPr>
          <a:xfrm>
            <a:off x="1115616" y="2537520"/>
            <a:ext cx="1994068" cy="4320480"/>
          </a:xfrm>
          <a:prstGeom prst="rect">
            <a:avLst/>
          </a:prstGeom>
        </p:spPr>
      </p:pic>
      <p:pic>
        <p:nvPicPr>
          <p:cNvPr id="9" name="图片 8" descr="002.jpg"/>
          <p:cNvPicPr>
            <a:picLocks noChangeAspect="1"/>
          </p:cNvPicPr>
          <p:nvPr/>
        </p:nvPicPr>
        <p:blipFill>
          <a:blip r:embed="rId4" cstate="print"/>
          <a:stretch>
            <a:fillRect/>
          </a:stretch>
        </p:blipFill>
        <p:spPr>
          <a:xfrm>
            <a:off x="3275856" y="2537520"/>
            <a:ext cx="1927598" cy="4176464"/>
          </a:xfrm>
          <a:prstGeom prst="rect">
            <a:avLst/>
          </a:prstGeom>
        </p:spPr>
      </p:pic>
      <p:pic>
        <p:nvPicPr>
          <p:cNvPr id="10" name="图片 9" descr="003.jpg"/>
          <p:cNvPicPr>
            <a:picLocks noChangeAspect="1"/>
          </p:cNvPicPr>
          <p:nvPr/>
        </p:nvPicPr>
        <p:blipFill>
          <a:blip r:embed="rId5" cstate="print"/>
          <a:stretch>
            <a:fillRect/>
          </a:stretch>
        </p:blipFill>
        <p:spPr>
          <a:xfrm>
            <a:off x="5364088" y="2537520"/>
            <a:ext cx="1935556" cy="4193704"/>
          </a:xfrm>
          <a:prstGeom prst="rect">
            <a:avLst/>
          </a:prstGeom>
        </p:spPr>
      </p:pic>
      <p:sp>
        <p:nvSpPr>
          <p:cNvPr id="11" name="矩形 10"/>
          <p:cNvSpPr/>
          <p:nvPr/>
        </p:nvSpPr>
        <p:spPr>
          <a:xfrm>
            <a:off x="539552" y="476672"/>
            <a:ext cx="6035627" cy="461665"/>
          </a:xfrm>
          <a:prstGeom prst="rect">
            <a:avLst/>
          </a:prstGeom>
        </p:spPr>
        <p:txBody>
          <a:bodyPr wrap="none">
            <a:spAutoFit/>
          </a:bodyPr>
          <a:lstStyle/>
          <a:p>
            <a:r>
              <a:rPr lang="en-US" altLang="zh-CN" sz="2400" b="1" dirty="0" smtClean="0"/>
              <a:t>Set the connection to the wireless router </a:t>
            </a:r>
            <a:r>
              <a:rPr lang="en-US" altLang="zh-CN" sz="2400" b="1" dirty="0" err="1" smtClean="0"/>
              <a:t>WiFi</a:t>
            </a:r>
            <a:endParaRPr lang="zh-CN" alt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86188" y="1125538"/>
            <a:ext cx="209550" cy="57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2291" name="TextBox 9"/>
          <p:cNvSpPr txBox="1">
            <a:spLocks noChangeArrowheads="1"/>
          </p:cNvSpPr>
          <p:nvPr/>
        </p:nvSpPr>
        <p:spPr bwMode="auto">
          <a:xfrm>
            <a:off x="271463" y="404813"/>
            <a:ext cx="8485187" cy="1815882"/>
          </a:xfrm>
          <a:prstGeom prst="rect">
            <a:avLst/>
          </a:prstGeom>
          <a:noFill/>
          <a:ln w="9525">
            <a:noFill/>
            <a:miter lim="800000"/>
            <a:headEnd/>
            <a:tailEnd/>
          </a:ln>
        </p:spPr>
        <p:txBody>
          <a:bodyPr>
            <a:spAutoFit/>
          </a:bodyPr>
          <a:lstStyle/>
          <a:p>
            <a:r>
              <a:rPr lang="en-US" altLang="zh-CN" sz="1600" dirty="0" smtClean="0"/>
              <a:t>4. Click            the icon to enter the setting option interface</a:t>
            </a:r>
          </a:p>
          <a:p>
            <a:r>
              <a:rPr lang="en-US" altLang="zh-CN" sz="1600" dirty="0" smtClean="0"/>
              <a:t>5. Select network configuration.</a:t>
            </a:r>
          </a:p>
          <a:p>
            <a:pPr marL="342900" indent="-342900"/>
            <a:r>
              <a:rPr lang="en-US" altLang="zh-CN" sz="1600" dirty="0" smtClean="0"/>
              <a:t>6. Click test-</a:t>
            </a:r>
            <a:r>
              <a:rPr lang="en-US" altLang="zh-CN" sz="1600" dirty="0" err="1" smtClean="0"/>
              <a:t>wifi</a:t>
            </a:r>
            <a:r>
              <a:rPr lang="en-US" altLang="zh-CN" sz="1600" dirty="0" smtClean="0"/>
              <a:t>, select the WIFI to connect, input WIFI password, click Confirm to Confirm, the machine will automatically restart to complete networking </a:t>
            </a:r>
            <a:r>
              <a:rPr lang="zh-CN" altLang="en-US" sz="1600" dirty="0" smtClean="0">
                <a:latin typeface="Arial" pitchFamily="34" charset="0"/>
              </a:rPr>
              <a:t>。</a:t>
            </a:r>
            <a:endParaRPr lang="en-US" altLang="zh-CN" sz="1600" dirty="0" smtClean="0">
              <a:latin typeface="Arial" pitchFamily="34" charset="0"/>
            </a:endParaRPr>
          </a:p>
          <a:p>
            <a:pPr marL="342900" indent="-342900"/>
            <a:r>
              <a:rPr lang="en-US" altLang="zh-CN" sz="1600" dirty="0" smtClean="0"/>
              <a:t>7. Turn your phone on 4G/5G, and you can view the surveillance picture wherever there is a signal.</a:t>
            </a:r>
          </a:p>
          <a:p>
            <a:pPr marL="342900" indent="-342900"/>
            <a:r>
              <a:rPr lang="en-US" altLang="zh-CN" sz="1600" dirty="0" smtClean="0"/>
              <a:t>8. For other functions, please check the APP menu application </a:t>
            </a:r>
            <a:r>
              <a:rPr lang="zh-CN" altLang="en-US" sz="1600" dirty="0" smtClean="0"/>
              <a:t>。</a:t>
            </a:r>
            <a:endParaRPr lang="zh-CN" altLang="en-US" sz="1600" dirty="0"/>
          </a:p>
          <a:p>
            <a:endParaRPr lang="zh-CN" altLang="en-US" sz="1600" dirty="0"/>
          </a:p>
        </p:txBody>
      </p:sp>
      <p:pic>
        <p:nvPicPr>
          <p:cNvPr id="12292" name="Picture 10" descr="C:\Users\Administrator.USER-20160816YF\AppData\Roaming\Tencent\Users\122547160\QQ\WinTemp\RichOle\U@)G1%G2JMA8SW}1V35OL22.png"/>
          <p:cNvPicPr>
            <a:picLocks noChangeAspect="1" noChangeArrowheads="1"/>
          </p:cNvPicPr>
          <p:nvPr/>
        </p:nvPicPr>
        <p:blipFill>
          <a:blip r:embed="rId2" cstate="print"/>
          <a:srcRect/>
          <a:stretch>
            <a:fillRect/>
          </a:stretch>
        </p:blipFill>
        <p:spPr bwMode="auto">
          <a:xfrm>
            <a:off x="1043608" y="404664"/>
            <a:ext cx="360040" cy="307093"/>
          </a:xfrm>
          <a:prstGeom prst="rect">
            <a:avLst/>
          </a:prstGeom>
          <a:noFill/>
          <a:ln w="9525">
            <a:noFill/>
            <a:miter lim="800000"/>
            <a:headEnd/>
            <a:tailEnd/>
          </a:ln>
        </p:spPr>
      </p:pic>
      <p:pic>
        <p:nvPicPr>
          <p:cNvPr id="9" name="图片 8" descr="005.jpg"/>
          <p:cNvPicPr>
            <a:picLocks noChangeAspect="1"/>
          </p:cNvPicPr>
          <p:nvPr/>
        </p:nvPicPr>
        <p:blipFill>
          <a:blip r:embed="rId3" cstate="print"/>
          <a:stretch>
            <a:fillRect/>
          </a:stretch>
        </p:blipFill>
        <p:spPr>
          <a:xfrm>
            <a:off x="3419872" y="2060848"/>
            <a:ext cx="2304256" cy="4797152"/>
          </a:xfrm>
          <a:prstGeom prst="rect">
            <a:avLst/>
          </a:prstGeom>
        </p:spPr>
      </p:pic>
      <p:pic>
        <p:nvPicPr>
          <p:cNvPr id="11" name="图片 10" descr="009.jpg"/>
          <p:cNvPicPr>
            <a:picLocks noChangeAspect="1"/>
          </p:cNvPicPr>
          <p:nvPr/>
        </p:nvPicPr>
        <p:blipFill>
          <a:blip r:embed="rId4" cstate="print"/>
          <a:stretch>
            <a:fillRect/>
          </a:stretch>
        </p:blipFill>
        <p:spPr>
          <a:xfrm>
            <a:off x="5868144" y="2060848"/>
            <a:ext cx="2088232" cy="4524502"/>
          </a:xfrm>
          <a:prstGeom prst="rect">
            <a:avLst/>
          </a:prstGeom>
        </p:spPr>
      </p:pic>
      <p:pic>
        <p:nvPicPr>
          <p:cNvPr id="10" name="图片 9" descr="007.jpg"/>
          <p:cNvPicPr>
            <a:picLocks noChangeAspect="1"/>
          </p:cNvPicPr>
          <p:nvPr/>
        </p:nvPicPr>
        <p:blipFill>
          <a:blip r:embed="rId5" cstate="print"/>
          <a:stretch>
            <a:fillRect/>
          </a:stretch>
        </p:blipFill>
        <p:spPr>
          <a:xfrm>
            <a:off x="1043609" y="2060849"/>
            <a:ext cx="2160239" cy="46805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9"/>
          <p:cNvSpPr txBox="1">
            <a:spLocks noChangeArrowheads="1"/>
          </p:cNvSpPr>
          <p:nvPr/>
        </p:nvSpPr>
        <p:spPr bwMode="auto">
          <a:xfrm>
            <a:off x="0" y="188641"/>
            <a:ext cx="8621713" cy="4678204"/>
          </a:xfrm>
          <a:prstGeom prst="rect">
            <a:avLst/>
          </a:prstGeom>
          <a:noFill/>
          <a:ln w="9525">
            <a:noFill/>
            <a:miter lim="800000"/>
            <a:headEnd/>
            <a:tailEnd/>
          </a:ln>
        </p:spPr>
        <p:txBody>
          <a:bodyPr wrap="square">
            <a:spAutoFit/>
          </a:bodyPr>
          <a:lstStyle/>
          <a:p>
            <a:r>
              <a:rPr lang="zh-CN" altLang="en-US" sz="2800" dirty="0" smtClean="0">
                <a:solidFill>
                  <a:srgbClr val="FF0000"/>
                </a:solidFill>
              </a:rPr>
              <a:t>*</a:t>
            </a:r>
            <a:r>
              <a:rPr lang="en-US" altLang="zh-CN" sz="2800" dirty="0" smtClean="0">
                <a:solidFill>
                  <a:srgbClr val="FF0000"/>
                </a:solidFill>
              </a:rPr>
              <a:t>* Notes</a:t>
            </a:r>
            <a:r>
              <a:rPr lang="zh-CN" altLang="en-US" sz="2800" dirty="0" smtClean="0">
                <a:solidFill>
                  <a:srgbClr val="FF0000"/>
                </a:solidFill>
              </a:rPr>
              <a:t>：</a:t>
            </a:r>
            <a:endParaRPr lang="en-US" altLang="zh-CN" sz="2800" dirty="0" smtClean="0">
              <a:solidFill>
                <a:srgbClr val="FF0000"/>
              </a:solidFill>
            </a:endParaRPr>
          </a:p>
          <a:p>
            <a:r>
              <a:rPr lang="en-US" altLang="zh-CN" dirty="0" smtClean="0"/>
              <a:t>1</a:t>
            </a:r>
            <a:r>
              <a:rPr lang="zh-CN" altLang="en-US" dirty="0" smtClean="0"/>
              <a:t>：</a:t>
            </a:r>
            <a:r>
              <a:rPr lang="en-US" altLang="zh-CN" dirty="0" smtClean="0"/>
              <a:t>1: If the configuration fails with the router WIFI or with other hotspots, the blue and red LED will flash all the time. It is mainly to check whether the password is incorrectly entered. After the configuration is successful, the blue light will keep on.</a:t>
            </a:r>
          </a:p>
          <a:p>
            <a:r>
              <a:rPr lang="en-US" altLang="zh-CN" dirty="0" smtClean="0"/>
              <a:t>2</a:t>
            </a:r>
            <a:r>
              <a:rPr lang="zh-CN" altLang="en-US" dirty="0" smtClean="0"/>
              <a:t>：</a:t>
            </a:r>
            <a:r>
              <a:rPr lang="en-US" altLang="zh-CN" dirty="0" smtClean="0"/>
              <a:t>Ensure that the normal distance between the machine and the router WIFI is within 20 meters, beyond the range will be unable to connect.</a:t>
            </a:r>
            <a:r>
              <a:rPr lang="zh-CN" altLang="en-US" dirty="0" smtClean="0"/>
              <a:t>。</a:t>
            </a:r>
            <a:endParaRPr lang="en-US" altLang="zh-CN" dirty="0" smtClean="0"/>
          </a:p>
          <a:p>
            <a:r>
              <a:rPr lang="en-US" altLang="zh-CN" dirty="0" smtClean="0"/>
              <a:t>3</a:t>
            </a:r>
            <a:r>
              <a:rPr lang="zh-CN" altLang="en-US" dirty="0" smtClean="0"/>
              <a:t>：</a:t>
            </a:r>
            <a:r>
              <a:rPr lang="en-US" altLang="zh-CN" dirty="0" smtClean="0"/>
              <a:t> Parameter reset, press the reset button for 10s, red and blue lights off. That is, the parameters are reset. The reset function can be used in the following situations:</a:t>
            </a:r>
            <a:endParaRPr lang="zh-CN" altLang="en-US" dirty="0" smtClean="0"/>
          </a:p>
          <a:p>
            <a:pPr marL="342900" indent="-342900" eaLnBrk="0" hangingPunct="0">
              <a:defRPr/>
            </a:pPr>
            <a:r>
              <a:rPr lang="en-US" altLang="zh-CN" dirty="0" smtClean="0">
                <a:latin typeface="Times New Roman" panose="02020603050405020304" pitchFamily="18" charset="0"/>
                <a:cs typeface="Times New Roman" panose="02020603050405020304" pitchFamily="18" charset="0"/>
              </a:rPr>
              <a:t>4. Please strictly abide by the relevant laws and regulations of the state, do not use this product for illegal purposes, otherwise the consequences shall be borne by you.</a:t>
            </a:r>
            <a:r>
              <a:rPr lang="zh-CN" altLang="en-US" dirty="0" smtClean="0">
                <a:latin typeface="Times New Roman" panose="02020603050405020304" pitchFamily="18" charset="0"/>
                <a:cs typeface="Times New Roman" panose="02020603050405020304" pitchFamily="18" charset="0"/>
              </a:rPr>
              <a:t>。</a:t>
            </a:r>
            <a:endParaRPr lang="zh-CN" altLang="en-US" dirty="0" smtClean="0">
              <a:latin typeface="Arial" panose="020B0604020202020204" pitchFamily="34" charset="0"/>
            </a:endParaRPr>
          </a:p>
          <a:p>
            <a:pPr eaLnBrk="0" hangingPunct="0">
              <a:buFontTx/>
              <a:buNone/>
              <a:defRPr/>
            </a:pPr>
            <a:r>
              <a:rPr lang="en-US" altLang="zh-CN" dirty="0" smtClean="0">
                <a:latin typeface="Times New Roman" panose="02020603050405020304" pitchFamily="18" charset="0"/>
                <a:cs typeface="Times New Roman" panose="02020603050405020304" pitchFamily="18" charset="0"/>
              </a:rPr>
              <a:t>5. To avoid file loss, back up your important files on your computer and other storage devices immediately.</a:t>
            </a:r>
          </a:p>
          <a:p>
            <a:pPr eaLnBrk="0" hangingPunct="0">
              <a:buFontTx/>
              <a:buNone/>
              <a:defRPr/>
            </a:pPr>
            <a:r>
              <a:rPr lang="en-US" altLang="zh-CN" dirty="0" smtClean="0">
                <a:latin typeface="Times New Roman" panose="02020603050405020304" pitchFamily="18" charset="0"/>
                <a:cs typeface="Times New Roman" panose="02020603050405020304" pitchFamily="18" charset="0"/>
              </a:rPr>
              <a:t>6. When using this product, please change the default password to protect the privacy of personal information. The company will not access users' private information data. The company disclaims any responsibility.</a:t>
            </a:r>
            <a:endParaRPr lang="zh-CN" altLang="en-US" dirty="0" smtClean="0">
              <a:solidFill>
                <a:srgbClr val="FF0000"/>
              </a:solidFill>
            </a:endParaRPr>
          </a:p>
          <a:p>
            <a:endParaRPr lang="en-US" altLang="zh-CN" dirty="0">
              <a:solidFill>
                <a:srgbClr val="FF0000"/>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TotalTime>
  <Words>573</Words>
  <Application>Microsoft Office PowerPoint</Application>
  <PresentationFormat>全屏显示(4:3)</PresentationFormat>
  <Paragraphs>44</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291</cp:revision>
  <dcterms:created xsi:type="dcterms:W3CDTF">2017-07-04T07:11:12Z</dcterms:created>
  <dcterms:modified xsi:type="dcterms:W3CDTF">2022-07-21T03:21:05Z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